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8" r:id="rId4"/>
    <p:sldId id="259" r:id="rId5"/>
    <p:sldId id="260" r:id="rId6"/>
    <p:sldId id="261" r:id="rId7"/>
    <p:sldId id="262" r:id="rId8"/>
    <p:sldId id="276" r:id="rId9"/>
    <p:sldId id="277" r:id="rId10"/>
    <p:sldId id="278" r:id="rId11"/>
    <p:sldId id="279" r:id="rId12"/>
    <p:sldId id="280" r:id="rId13"/>
    <p:sldId id="281" r:id="rId14"/>
    <p:sldId id="282" r:id="rId15"/>
    <p:sldId id="283" r:id="rId16"/>
    <p:sldId id="263" r:id="rId17"/>
    <p:sldId id="271" r:id="rId18"/>
    <p:sldId id="272" r:id="rId19"/>
    <p:sldId id="273" r:id="rId20"/>
    <p:sldId id="274" r:id="rId21"/>
    <p:sldId id="275" r:id="rId22"/>
    <p:sldId id="264" r:id="rId23"/>
    <p:sldId id="265" r:id="rId24"/>
    <p:sldId id="266" r:id="rId25"/>
    <p:sldId id="267" r:id="rId26"/>
    <p:sldId id="268" r:id="rId27"/>
    <p:sldId id="269"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4/13/2022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4/13/2022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4/13/2022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4/13/2022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4/13/2022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4/13/2022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ootstrapmade.com/mentor-free-education-bootstrap-theme/" TargetMode="External"/><Relationship Id="rId7" Type="http://schemas.openxmlformats.org/officeDocument/2006/relationships/hyperlink" Target="https://www.w3schools.com/" TargetMode="External"/><Relationship Id="rId2" Type="http://schemas.openxmlformats.org/officeDocument/2006/relationships/hyperlink" Target="http://www.ijcstjournal.org/volume-7/issue-1/IJCST-V7I1P4.pdf" TargetMode="External"/><Relationship Id="rId1" Type="http://schemas.openxmlformats.org/officeDocument/2006/relationships/slideLayout" Target="../slideLayouts/slideLayout7.xml"/><Relationship Id="rId6" Type="http://schemas.openxmlformats.org/officeDocument/2006/relationships/hyperlink" Target="https://javaee.github.io/javaee-spec/javadocs/" TargetMode="External"/><Relationship Id="rId5" Type="http://schemas.openxmlformats.org/officeDocument/2006/relationships/hyperlink" Target="https://angular.io/docs" TargetMode="External"/><Relationship Id="rId4" Type="http://schemas.openxmlformats.org/officeDocument/2006/relationships/hyperlink" Target="https://www.javatpoint.com/java-mail-api-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3DD7-5CB0-4DFE-B07E-B2A5C37AC34C}"/>
              </a:ext>
            </a:extLst>
          </p:cNvPr>
          <p:cNvSpPr>
            <a:spLocks noGrp="1"/>
          </p:cNvSpPr>
          <p:nvPr>
            <p:ph type="ctrTitle"/>
          </p:nvPr>
        </p:nvSpPr>
        <p:spPr>
          <a:xfrm>
            <a:off x="1455938" y="3613213"/>
            <a:ext cx="9174356" cy="923278"/>
          </a:xfrm>
        </p:spPr>
        <p:txBody>
          <a:bodyPr/>
          <a:lstStyle/>
          <a:p>
            <a:pPr algn="r"/>
            <a:r>
              <a:rPr lang="en-US" sz="3600" b="1" u="sng" dirty="0">
                <a:solidFill>
                  <a:schemeClr val="tx1">
                    <a:lumMod val="95000"/>
                    <a:lumOff val="5000"/>
                  </a:schemeClr>
                </a:solidFill>
              </a:rPr>
              <a:t>College  management  system</a:t>
            </a:r>
            <a:br>
              <a:rPr lang="en-US" sz="2800" b="1" dirty="0"/>
            </a:br>
            <a:endParaRPr lang="en-IN" sz="2800" b="1" dirty="0"/>
          </a:p>
        </p:txBody>
      </p:sp>
      <p:sp>
        <p:nvSpPr>
          <p:cNvPr id="3" name="Subtitle 2">
            <a:extLst>
              <a:ext uri="{FF2B5EF4-FFF2-40B4-BE49-F238E27FC236}">
                <a16:creationId xmlns:a16="http://schemas.microsoft.com/office/drawing/2014/main" id="{2E3881E2-6D2C-4975-B7D1-7A7932C836CD}"/>
              </a:ext>
            </a:extLst>
          </p:cNvPr>
          <p:cNvSpPr>
            <a:spLocks noGrp="1"/>
          </p:cNvSpPr>
          <p:nvPr>
            <p:ph type="subTitle" idx="1"/>
          </p:nvPr>
        </p:nvSpPr>
        <p:spPr>
          <a:xfrm>
            <a:off x="1561706" y="4344710"/>
            <a:ext cx="9070848" cy="1035158"/>
          </a:xfrm>
        </p:spPr>
        <p:txBody>
          <a:bodyPr>
            <a:normAutofit/>
          </a:bodyPr>
          <a:lstStyle/>
          <a:p>
            <a:pPr algn="r"/>
            <a:r>
              <a:rPr lang="en-US" sz="2000" dirty="0"/>
              <a:t>Presented By:</a:t>
            </a:r>
          </a:p>
          <a:p>
            <a:pPr marL="285750" indent="-285750" algn="r">
              <a:buFont typeface="Arial" panose="020B0604020202020204" pitchFamily="34" charset="0"/>
              <a:buChar char="•"/>
            </a:pPr>
            <a:r>
              <a:rPr lang="en-US" sz="2000" dirty="0" err="1"/>
              <a:t>Amey</a:t>
            </a:r>
            <a:r>
              <a:rPr lang="en-US" sz="2000" dirty="0"/>
              <a:t> </a:t>
            </a:r>
            <a:r>
              <a:rPr lang="en-US" sz="2000" dirty="0" err="1"/>
              <a:t>Teware</a:t>
            </a:r>
            <a:r>
              <a:rPr lang="en-US" sz="2000" dirty="0"/>
              <a:t>(219018)</a:t>
            </a:r>
          </a:p>
          <a:p>
            <a:pPr marL="285750" indent="-285750" algn="r">
              <a:buFont typeface="Arial" panose="020B0604020202020204" pitchFamily="34" charset="0"/>
              <a:buChar char="•"/>
            </a:pPr>
            <a:r>
              <a:rPr lang="en-US" sz="2000" dirty="0"/>
              <a:t>Tanuja Sawai(219213)</a:t>
            </a:r>
            <a:endParaRPr lang="en-IN" sz="2000" dirty="0"/>
          </a:p>
        </p:txBody>
      </p:sp>
      <p:pic>
        <p:nvPicPr>
          <p:cNvPr id="4" name="Picture 3">
            <a:extLst>
              <a:ext uri="{FF2B5EF4-FFF2-40B4-BE49-F238E27FC236}">
                <a16:creationId xmlns:a16="http://schemas.microsoft.com/office/drawing/2014/main" id="{F59C8ED1-F958-43A6-8D7C-41C21E4B0767}"/>
              </a:ext>
            </a:extLst>
          </p:cNvPr>
          <p:cNvPicPr/>
          <p:nvPr/>
        </p:nvPicPr>
        <p:blipFill>
          <a:blip r:embed="rId2">
            <a:extLst>
              <a:ext uri="{28A0092B-C50C-407E-A947-70E740481C1C}">
                <a14:useLocalDpi xmlns:a14="http://schemas.microsoft.com/office/drawing/2010/main" val="0"/>
              </a:ext>
            </a:extLst>
          </a:blip>
          <a:stretch>
            <a:fillRect/>
          </a:stretch>
        </p:blipFill>
        <p:spPr>
          <a:xfrm>
            <a:off x="1727520" y="1623577"/>
            <a:ext cx="960120" cy="1036320"/>
          </a:xfrm>
          <a:prstGeom prst="rect">
            <a:avLst/>
          </a:prstGeom>
        </p:spPr>
      </p:pic>
      <p:pic>
        <p:nvPicPr>
          <p:cNvPr id="5" name="Picture 4">
            <a:extLst>
              <a:ext uri="{FF2B5EF4-FFF2-40B4-BE49-F238E27FC236}">
                <a16:creationId xmlns:a16="http://schemas.microsoft.com/office/drawing/2014/main" id="{8F021F8C-FCA4-4F61-8F79-0CF387A33243}"/>
              </a:ext>
            </a:extLst>
          </p:cNvPr>
          <p:cNvPicPr/>
          <p:nvPr/>
        </p:nvPicPr>
        <p:blipFill>
          <a:blip r:embed="rId3"/>
          <a:stretch>
            <a:fillRect/>
          </a:stretch>
        </p:blipFill>
        <p:spPr>
          <a:xfrm>
            <a:off x="8989375" y="1623577"/>
            <a:ext cx="1475105" cy="800100"/>
          </a:xfrm>
          <a:prstGeom prst="rect">
            <a:avLst/>
          </a:prstGeom>
        </p:spPr>
      </p:pic>
    </p:spTree>
    <p:extLst>
      <p:ext uri="{BB962C8B-B14F-4D97-AF65-F5344CB8AC3E}">
        <p14:creationId xmlns:p14="http://schemas.microsoft.com/office/powerpoint/2010/main" val="287721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6F9518-B7B6-45B4-BBA9-16EA32AE9742}"/>
              </a:ext>
            </a:extLst>
          </p:cNvPr>
          <p:cNvSpPr txBox="1"/>
          <p:nvPr/>
        </p:nvSpPr>
        <p:spPr>
          <a:xfrm>
            <a:off x="1817137" y="314522"/>
            <a:ext cx="6097554" cy="369332"/>
          </a:xfrm>
          <a:prstGeom prst="rect">
            <a:avLst/>
          </a:prstGeom>
          <a:noFill/>
        </p:spPr>
        <p:txBody>
          <a:bodyPr wrap="square">
            <a:spAutoFit/>
          </a:bodyPr>
          <a:lstStyle/>
          <a:p>
            <a:pPr algn="r"/>
            <a:r>
              <a:rPr lang="en-IN" sz="1800" b="1" dirty="0"/>
              <a:t>Activity Diagram of Faculty  </a:t>
            </a:r>
          </a:p>
        </p:txBody>
      </p:sp>
      <p:pic>
        <p:nvPicPr>
          <p:cNvPr id="4" name="Picture 3">
            <a:extLst>
              <a:ext uri="{FF2B5EF4-FFF2-40B4-BE49-F238E27FC236}">
                <a16:creationId xmlns:a16="http://schemas.microsoft.com/office/drawing/2014/main" id="{D7B702CD-ED08-4051-8CF5-E63292F78AA9}"/>
              </a:ext>
            </a:extLst>
          </p:cNvPr>
          <p:cNvPicPr>
            <a:picLocks noChangeAspect="1"/>
          </p:cNvPicPr>
          <p:nvPr/>
        </p:nvPicPr>
        <p:blipFill>
          <a:blip r:embed="rId2"/>
          <a:stretch>
            <a:fillRect/>
          </a:stretch>
        </p:blipFill>
        <p:spPr>
          <a:xfrm>
            <a:off x="4071832" y="683854"/>
            <a:ext cx="5291089" cy="6086412"/>
          </a:xfrm>
          <a:prstGeom prst="rect">
            <a:avLst/>
          </a:prstGeom>
        </p:spPr>
      </p:pic>
    </p:spTree>
    <p:extLst>
      <p:ext uri="{BB962C8B-B14F-4D97-AF65-F5344CB8AC3E}">
        <p14:creationId xmlns:p14="http://schemas.microsoft.com/office/powerpoint/2010/main" val="3647166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633B8-811E-4B10-91F1-EDD4353D23DA}"/>
              </a:ext>
            </a:extLst>
          </p:cNvPr>
          <p:cNvSpPr txBox="1"/>
          <p:nvPr/>
        </p:nvSpPr>
        <p:spPr>
          <a:xfrm>
            <a:off x="233265" y="286530"/>
            <a:ext cx="6347149" cy="369332"/>
          </a:xfrm>
          <a:prstGeom prst="rect">
            <a:avLst/>
          </a:prstGeom>
          <a:noFill/>
        </p:spPr>
        <p:txBody>
          <a:bodyPr wrap="square">
            <a:spAutoFit/>
          </a:bodyPr>
          <a:lstStyle/>
          <a:p>
            <a:r>
              <a:rPr lang="en-IN" sz="1800" b="1" dirty="0"/>
              <a:t>Student </a:t>
            </a:r>
            <a:r>
              <a:rPr lang="en-IN" sz="1800" b="1" dirty="0" err="1"/>
              <a:t>UseCase</a:t>
            </a:r>
            <a:r>
              <a:rPr lang="en-IN" sz="1800" b="1" dirty="0"/>
              <a:t> diagram</a:t>
            </a:r>
            <a:endParaRPr lang="en-IN" dirty="0"/>
          </a:p>
        </p:txBody>
      </p:sp>
      <p:pic>
        <p:nvPicPr>
          <p:cNvPr id="5" name="Picture 4">
            <a:extLst>
              <a:ext uri="{FF2B5EF4-FFF2-40B4-BE49-F238E27FC236}">
                <a16:creationId xmlns:a16="http://schemas.microsoft.com/office/drawing/2014/main" id="{9A71E113-B839-46EC-B909-7887384D0FD9}"/>
              </a:ext>
            </a:extLst>
          </p:cNvPr>
          <p:cNvPicPr>
            <a:picLocks noChangeAspect="1"/>
          </p:cNvPicPr>
          <p:nvPr/>
        </p:nvPicPr>
        <p:blipFill>
          <a:blip r:embed="rId2"/>
          <a:stretch>
            <a:fillRect/>
          </a:stretch>
        </p:blipFill>
        <p:spPr>
          <a:xfrm>
            <a:off x="102636" y="655862"/>
            <a:ext cx="4991877" cy="6092890"/>
          </a:xfrm>
          <a:prstGeom prst="rect">
            <a:avLst/>
          </a:prstGeom>
        </p:spPr>
      </p:pic>
      <p:sp>
        <p:nvSpPr>
          <p:cNvPr id="7" name="TextBox 6">
            <a:extLst>
              <a:ext uri="{FF2B5EF4-FFF2-40B4-BE49-F238E27FC236}">
                <a16:creationId xmlns:a16="http://schemas.microsoft.com/office/drawing/2014/main" id="{44BE692F-20CF-4266-A67C-3C9E0E5BE063}"/>
              </a:ext>
            </a:extLst>
          </p:cNvPr>
          <p:cNvSpPr txBox="1"/>
          <p:nvPr/>
        </p:nvSpPr>
        <p:spPr>
          <a:xfrm>
            <a:off x="7331529" y="286530"/>
            <a:ext cx="6097554" cy="369332"/>
          </a:xfrm>
          <a:prstGeom prst="rect">
            <a:avLst/>
          </a:prstGeom>
          <a:noFill/>
        </p:spPr>
        <p:txBody>
          <a:bodyPr wrap="square">
            <a:spAutoFit/>
          </a:bodyPr>
          <a:lstStyle/>
          <a:p>
            <a:r>
              <a:rPr lang="en-IN" sz="1800" b="1" dirty="0"/>
              <a:t>Faculty </a:t>
            </a:r>
            <a:r>
              <a:rPr lang="en-IN" sz="1800" b="1" dirty="0" err="1"/>
              <a:t>UseCase</a:t>
            </a:r>
            <a:r>
              <a:rPr lang="en-IN" sz="1800" b="1" dirty="0"/>
              <a:t> diagram</a:t>
            </a:r>
            <a:endParaRPr lang="en-IN" dirty="0"/>
          </a:p>
        </p:txBody>
      </p:sp>
      <p:pic>
        <p:nvPicPr>
          <p:cNvPr id="9" name="Picture 8">
            <a:extLst>
              <a:ext uri="{FF2B5EF4-FFF2-40B4-BE49-F238E27FC236}">
                <a16:creationId xmlns:a16="http://schemas.microsoft.com/office/drawing/2014/main" id="{8DC4897D-462F-457A-A1A8-8775C6220794}"/>
              </a:ext>
            </a:extLst>
          </p:cNvPr>
          <p:cNvPicPr>
            <a:picLocks noChangeAspect="1"/>
          </p:cNvPicPr>
          <p:nvPr/>
        </p:nvPicPr>
        <p:blipFill>
          <a:blip r:embed="rId3"/>
          <a:stretch>
            <a:fillRect/>
          </a:stretch>
        </p:blipFill>
        <p:spPr>
          <a:xfrm>
            <a:off x="6316824" y="631762"/>
            <a:ext cx="5322992" cy="5939708"/>
          </a:xfrm>
          <a:prstGeom prst="rect">
            <a:avLst/>
          </a:prstGeom>
        </p:spPr>
      </p:pic>
    </p:spTree>
    <p:extLst>
      <p:ext uri="{BB962C8B-B14F-4D97-AF65-F5344CB8AC3E}">
        <p14:creationId xmlns:p14="http://schemas.microsoft.com/office/powerpoint/2010/main" val="385683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79DE7-38F6-4B13-BB50-60C9E9FE52E6}"/>
              </a:ext>
            </a:extLst>
          </p:cNvPr>
          <p:cNvSpPr txBox="1"/>
          <p:nvPr/>
        </p:nvSpPr>
        <p:spPr>
          <a:xfrm>
            <a:off x="4336403" y="435819"/>
            <a:ext cx="6097554" cy="369332"/>
          </a:xfrm>
          <a:prstGeom prst="rect">
            <a:avLst/>
          </a:prstGeom>
          <a:noFill/>
        </p:spPr>
        <p:txBody>
          <a:bodyPr wrap="square">
            <a:spAutoFit/>
          </a:bodyPr>
          <a:lstStyle/>
          <a:p>
            <a:r>
              <a:rPr lang="en-IN" sz="1800" b="1" dirty="0"/>
              <a:t>Admin </a:t>
            </a:r>
            <a:r>
              <a:rPr lang="en-IN" sz="1800" b="1" dirty="0" err="1"/>
              <a:t>UseCase</a:t>
            </a:r>
            <a:r>
              <a:rPr lang="en-IN" sz="1800" b="1" dirty="0"/>
              <a:t> diagram</a:t>
            </a:r>
            <a:endParaRPr lang="en-IN" dirty="0"/>
          </a:p>
        </p:txBody>
      </p:sp>
      <p:pic>
        <p:nvPicPr>
          <p:cNvPr id="5" name="Picture 4">
            <a:extLst>
              <a:ext uri="{FF2B5EF4-FFF2-40B4-BE49-F238E27FC236}">
                <a16:creationId xmlns:a16="http://schemas.microsoft.com/office/drawing/2014/main" id="{7C113EA9-DB23-44A5-A9E4-5184D94F1883}"/>
              </a:ext>
            </a:extLst>
          </p:cNvPr>
          <p:cNvPicPr>
            <a:picLocks noChangeAspect="1"/>
          </p:cNvPicPr>
          <p:nvPr/>
        </p:nvPicPr>
        <p:blipFill>
          <a:blip r:embed="rId2"/>
          <a:stretch>
            <a:fillRect/>
          </a:stretch>
        </p:blipFill>
        <p:spPr>
          <a:xfrm>
            <a:off x="2939143" y="805151"/>
            <a:ext cx="7135376" cy="5747657"/>
          </a:xfrm>
          <a:prstGeom prst="rect">
            <a:avLst/>
          </a:prstGeom>
        </p:spPr>
      </p:pic>
    </p:spTree>
    <p:extLst>
      <p:ext uri="{BB962C8B-B14F-4D97-AF65-F5344CB8AC3E}">
        <p14:creationId xmlns:p14="http://schemas.microsoft.com/office/powerpoint/2010/main" val="96121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E1975B-C3FE-4053-968A-429136F46C68}"/>
              </a:ext>
            </a:extLst>
          </p:cNvPr>
          <p:cNvSpPr txBox="1"/>
          <p:nvPr/>
        </p:nvSpPr>
        <p:spPr>
          <a:xfrm>
            <a:off x="4541676" y="305192"/>
            <a:ext cx="6097554" cy="369332"/>
          </a:xfrm>
          <a:prstGeom prst="rect">
            <a:avLst/>
          </a:prstGeom>
          <a:noFill/>
        </p:spPr>
        <p:txBody>
          <a:bodyPr wrap="square">
            <a:spAutoFit/>
          </a:bodyPr>
          <a:lstStyle/>
          <a:p>
            <a:r>
              <a:rPr lang="en-IN" sz="1800" b="1" dirty="0"/>
              <a:t>DFD Diagrams</a:t>
            </a:r>
            <a:endParaRPr lang="en-IN" dirty="0"/>
          </a:p>
        </p:txBody>
      </p:sp>
      <p:pic>
        <p:nvPicPr>
          <p:cNvPr id="5" name="Picture 4">
            <a:extLst>
              <a:ext uri="{FF2B5EF4-FFF2-40B4-BE49-F238E27FC236}">
                <a16:creationId xmlns:a16="http://schemas.microsoft.com/office/drawing/2014/main" id="{926656B9-B41B-49D9-8EAA-05BCCC9C3A34}"/>
              </a:ext>
            </a:extLst>
          </p:cNvPr>
          <p:cNvPicPr>
            <a:picLocks noChangeAspect="1"/>
          </p:cNvPicPr>
          <p:nvPr/>
        </p:nvPicPr>
        <p:blipFill>
          <a:blip r:embed="rId2"/>
          <a:stretch>
            <a:fillRect/>
          </a:stretch>
        </p:blipFill>
        <p:spPr>
          <a:xfrm>
            <a:off x="681134" y="674524"/>
            <a:ext cx="5571833" cy="2451231"/>
          </a:xfrm>
          <a:prstGeom prst="rect">
            <a:avLst/>
          </a:prstGeom>
        </p:spPr>
      </p:pic>
      <p:pic>
        <p:nvPicPr>
          <p:cNvPr id="7" name="Picture 6">
            <a:extLst>
              <a:ext uri="{FF2B5EF4-FFF2-40B4-BE49-F238E27FC236}">
                <a16:creationId xmlns:a16="http://schemas.microsoft.com/office/drawing/2014/main" id="{EAB700C9-341C-4C59-AE0B-8B172840D334}"/>
              </a:ext>
            </a:extLst>
          </p:cNvPr>
          <p:cNvPicPr>
            <a:picLocks noChangeAspect="1"/>
          </p:cNvPicPr>
          <p:nvPr/>
        </p:nvPicPr>
        <p:blipFill>
          <a:blip r:embed="rId3"/>
          <a:stretch>
            <a:fillRect/>
          </a:stretch>
        </p:blipFill>
        <p:spPr>
          <a:xfrm>
            <a:off x="5131837" y="2129030"/>
            <a:ext cx="6812027" cy="4676775"/>
          </a:xfrm>
          <a:prstGeom prst="rect">
            <a:avLst/>
          </a:prstGeom>
        </p:spPr>
      </p:pic>
      <p:sp>
        <p:nvSpPr>
          <p:cNvPr id="9" name="TextBox 8">
            <a:extLst>
              <a:ext uri="{FF2B5EF4-FFF2-40B4-BE49-F238E27FC236}">
                <a16:creationId xmlns:a16="http://schemas.microsoft.com/office/drawing/2014/main" id="{9AA96900-AACA-4771-89EF-13FB5399944B}"/>
              </a:ext>
            </a:extLst>
          </p:cNvPr>
          <p:cNvSpPr txBox="1"/>
          <p:nvPr/>
        </p:nvSpPr>
        <p:spPr>
          <a:xfrm>
            <a:off x="6519766" y="1032445"/>
            <a:ext cx="6097554" cy="369332"/>
          </a:xfrm>
          <a:prstGeom prst="rect">
            <a:avLst/>
          </a:prstGeom>
          <a:noFill/>
        </p:spPr>
        <p:txBody>
          <a:bodyPr wrap="square">
            <a:spAutoFit/>
          </a:bodyPr>
          <a:lstStyle/>
          <a:p>
            <a:r>
              <a:rPr lang="en-IN" sz="1800" dirty="0"/>
              <a:t>Zero leve</a:t>
            </a:r>
            <a:r>
              <a:rPr lang="en-IN" dirty="0"/>
              <a:t>l DFD</a:t>
            </a:r>
          </a:p>
        </p:txBody>
      </p:sp>
      <p:cxnSp>
        <p:nvCxnSpPr>
          <p:cNvPr id="11" name="Straight Arrow Connector 10">
            <a:extLst>
              <a:ext uri="{FF2B5EF4-FFF2-40B4-BE49-F238E27FC236}">
                <a16:creationId xmlns:a16="http://schemas.microsoft.com/office/drawing/2014/main" id="{6C4BFA0D-B63E-48F9-9F39-4C8FE4C6B942}"/>
              </a:ext>
            </a:extLst>
          </p:cNvPr>
          <p:cNvCxnSpPr/>
          <p:nvPr/>
        </p:nvCxnSpPr>
        <p:spPr>
          <a:xfrm>
            <a:off x="6186974" y="1217111"/>
            <a:ext cx="332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A622A3-313C-4FE8-ACB2-6CDBB50C3365}"/>
              </a:ext>
            </a:extLst>
          </p:cNvPr>
          <p:cNvSpPr txBox="1"/>
          <p:nvPr/>
        </p:nvSpPr>
        <p:spPr>
          <a:xfrm>
            <a:off x="2360645" y="4460113"/>
            <a:ext cx="6307494" cy="369332"/>
          </a:xfrm>
          <a:prstGeom prst="rect">
            <a:avLst/>
          </a:prstGeom>
          <a:noFill/>
        </p:spPr>
        <p:txBody>
          <a:bodyPr wrap="square">
            <a:spAutoFit/>
          </a:bodyPr>
          <a:lstStyle/>
          <a:p>
            <a:r>
              <a:rPr lang="en-IN" sz="1800" dirty="0"/>
              <a:t>First leve</a:t>
            </a:r>
            <a:r>
              <a:rPr lang="en-IN" dirty="0"/>
              <a:t>l DFD</a:t>
            </a:r>
          </a:p>
        </p:txBody>
      </p:sp>
      <p:cxnSp>
        <p:nvCxnSpPr>
          <p:cNvPr id="15" name="Straight Arrow Connector 14">
            <a:extLst>
              <a:ext uri="{FF2B5EF4-FFF2-40B4-BE49-F238E27FC236}">
                <a16:creationId xmlns:a16="http://schemas.microsoft.com/office/drawing/2014/main" id="{767948C3-0600-43A5-A9F4-3BC3A7AFD8E3}"/>
              </a:ext>
            </a:extLst>
          </p:cNvPr>
          <p:cNvCxnSpPr/>
          <p:nvPr/>
        </p:nvCxnSpPr>
        <p:spPr>
          <a:xfrm flipH="1">
            <a:off x="4124131" y="4693298"/>
            <a:ext cx="1007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78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7E7E87-2D30-4C48-80F7-F60E443C092A}"/>
              </a:ext>
            </a:extLst>
          </p:cNvPr>
          <p:cNvSpPr txBox="1"/>
          <p:nvPr/>
        </p:nvSpPr>
        <p:spPr>
          <a:xfrm>
            <a:off x="-1756487" y="308303"/>
            <a:ext cx="6097554" cy="381771"/>
          </a:xfrm>
          <a:prstGeom prst="rect">
            <a:avLst/>
          </a:prstGeom>
          <a:noFill/>
        </p:spPr>
        <p:txBody>
          <a:bodyPr wrap="square">
            <a:spAutoFit/>
          </a:bodyPr>
          <a:lstStyle/>
          <a:p>
            <a:pPr algn="ctr">
              <a:lnSpc>
                <a:spcPct val="110000"/>
              </a:lnSpc>
              <a:spcAft>
                <a:spcPts val="6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Second level DFD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184CC9-283B-426B-97E3-00A438F2C798}"/>
              </a:ext>
            </a:extLst>
          </p:cNvPr>
          <p:cNvPicPr>
            <a:picLocks noChangeAspect="1"/>
          </p:cNvPicPr>
          <p:nvPr/>
        </p:nvPicPr>
        <p:blipFill>
          <a:blip r:embed="rId2"/>
          <a:stretch>
            <a:fillRect/>
          </a:stretch>
        </p:blipFill>
        <p:spPr>
          <a:xfrm>
            <a:off x="263110" y="690074"/>
            <a:ext cx="5260612" cy="5524114"/>
          </a:xfrm>
          <a:prstGeom prst="rect">
            <a:avLst/>
          </a:prstGeom>
        </p:spPr>
      </p:pic>
      <p:sp>
        <p:nvSpPr>
          <p:cNvPr id="6" name="TextBox 5">
            <a:extLst>
              <a:ext uri="{FF2B5EF4-FFF2-40B4-BE49-F238E27FC236}">
                <a16:creationId xmlns:a16="http://schemas.microsoft.com/office/drawing/2014/main" id="{4E0B5F94-50D7-4DA8-A6DC-711B689FAFA9}"/>
              </a:ext>
            </a:extLst>
          </p:cNvPr>
          <p:cNvSpPr txBox="1"/>
          <p:nvPr/>
        </p:nvSpPr>
        <p:spPr>
          <a:xfrm>
            <a:off x="5642688" y="499188"/>
            <a:ext cx="6974632" cy="381771"/>
          </a:xfrm>
          <a:prstGeom prst="rect">
            <a:avLst/>
          </a:prstGeom>
          <a:noFill/>
        </p:spPr>
        <p:txBody>
          <a:bodyPr wrap="square">
            <a:spAutoFit/>
          </a:bodyPr>
          <a:lstStyle/>
          <a:p>
            <a:pPr algn="ctr">
              <a:lnSpc>
                <a:spcPct val="110000"/>
              </a:lnSpc>
              <a:spcAft>
                <a:spcPts val="600"/>
              </a:spcAft>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Course DFD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3D8B83B-6541-47B0-B370-E8CA66EB35E2}"/>
              </a:ext>
            </a:extLst>
          </p:cNvPr>
          <p:cNvPicPr>
            <a:picLocks noChangeAspect="1"/>
          </p:cNvPicPr>
          <p:nvPr/>
        </p:nvPicPr>
        <p:blipFill>
          <a:blip r:embed="rId3"/>
          <a:stretch>
            <a:fillRect/>
          </a:stretch>
        </p:blipFill>
        <p:spPr>
          <a:xfrm>
            <a:off x="6096000" y="1122265"/>
            <a:ext cx="5731510" cy="3251200"/>
          </a:xfrm>
          <a:prstGeom prst="rect">
            <a:avLst/>
          </a:prstGeom>
        </p:spPr>
      </p:pic>
    </p:spTree>
    <p:extLst>
      <p:ext uri="{BB962C8B-B14F-4D97-AF65-F5344CB8AC3E}">
        <p14:creationId xmlns:p14="http://schemas.microsoft.com/office/powerpoint/2010/main" val="336092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867DD-954A-4B89-B38D-FCDD3C8781C5}"/>
              </a:ext>
            </a:extLst>
          </p:cNvPr>
          <p:cNvSpPr txBox="1"/>
          <p:nvPr/>
        </p:nvSpPr>
        <p:spPr>
          <a:xfrm>
            <a:off x="389553" y="317633"/>
            <a:ext cx="6097554" cy="381771"/>
          </a:xfrm>
          <a:prstGeom prst="rect">
            <a:avLst/>
          </a:prstGeom>
          <a:noFill/>
        </p:spPr>
        <p:txBody>
          <a:bodyPr wrap="square">
            <a:spAutoFit/>
          </a:bodyPr>
          <a:lstStyle/>
          <a:p>
            <a:pPr>
              <a:lnSpc>
                <a:spcPct val="110000"/>
              </a:lnSpc>
              <a:spcAft>
                <a:spcPts val="600"/>
              </a:spcAft>
            </a:pPr>
            <a:r>
              <a:rPr lang="en-IN" sz="1800" b="1" u="sng" dirty="0">
                <a:effectLst/>
                <a:latin typeface="Calibri" panose="020F0502020204030204" pitchFamily="34" charset="0"/>
                <a:ea typeface="Times New Roman" panose="02020603050405020304" pitchFamily="18" charset="0"/>
                <a:cs typeface="Times New Roman" panose="02020603050405020304" pitchFamily="18" charset="0"/>
              </a:rPr>
              <a:t>• Class Diagram:</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6FBC7A-B2D3-4BDD-8E8B-E1A2028C9C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936" y="508518"/>
            <a:ext cx="8920064" cy="5974080"/>
          </a:xfrm>
          <a:prstGeom prst="rect">
            <a:avLst/>
          </a:prstGeom>
          <a:noFill/>
          <a:ln>
            <a:noFill/>
          </a:ln>
        </p:spPr>
      </p:pic>
    </p:spTree>
    <p:extLst>
      <p:ext uri="{BB962C8B-B14F-4D97-AF65-F5344CB8AC3E}">
        <p14:creationId xmlns:p14="http://schemas.microsoft.com/office/powerpoint/2010/main" val="54220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9D832-6292-4233-93A9-423BA99155B1}"/>
              </a:ext>
            </a:extLst>
          </p:cNvPr>
          <p:cNvSpPr txBox="1"/>
          <p:nvPr/>
        </p:nvSpPr>
        <p:spPr>
          <a:xfrm>
            <a:off x="3047260" y="3246553"/>
            <a:ext cx="6094520" cy="769441"/>
          </a:xfrm>
          <a:prstGeom prst="rect">
            <a:avLst/>
          </a:prstGeom>
          <a:noFill/>
        </p:spPr>
        <p:txBody>
          <a:bodyPr wrap="square">
            <a:spAutoFit/>
          </a:bodyPr>
          <a:lstStyle/>
          <a:p>
            <a:pPr algn="ctr"/>
            <a:r>
              <a:rPr lang="en-IN" sz="4400" b="1" dirty="0"/>
              <a:t>Screenshots </a:t>
            </a:r>
          </a:p>
        </p:txBody>
      </p:sp>
    </p:spTree>
    <p:extLst>
      <p:ext uri="{BB962C8B-B14F-4D97-AF65-F5344CB8AC3E}">
        <p14:creationId xmlns:p14="http://schemas.microsoft.com/office/powerpoint/2010/main" val="401239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8BAECA9-4543-4546-89E2-EE7311052E8F}"/>
              </a:ext>
            </a:extLst>
          </p:cNvPr>
          <p:cNvSpPr>
            <a:spLocks noChangeAspect="1" noChangeArrowheads="1"/>
          </p:cNvSpPr>
          <p:nvPr/>
        </p:nvSpPr>
        <p:spPr bwMode="auto">
          <a:xfrm>
            <a:off x="5943600" y="3276600"/>
            <a:ext cx="255233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119EF438-C650-4BFF-8178-D371FF7BF5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a16="http://schemas.microsoft.com/office/drawing/2014/main" id="{70E8BA6B-67A3-4207-9D30-6E821E6AC79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4C4B7B9-684C-473F-ACCB-590700DFBA5F}"/>
              </a:ext>
            </a:extLst>
          </p:cNvPr>
          <p:cNvPicPr>
            <a:picLocks noChangeAspect="1"/>
          </p:cNvPicPr>
          <p:nvPr/>
        </p:nvPicPr>
        <p:blipFill>
          <a:blip r:embed="rId2"/>
          <a:stretch>
            <a:fillRect/>
          </a:stretch>
        </p:blipFill>
        <p:spPr>
          <a:xfrm>
            <a:off x="142042" y="45129"/>
            <a:ext cx="5801557" cy="3231472"/>
          </a:xfrm>
          <a:prstGeom prst="rect">
            <a:avLst/>
          </a:prstGeom>
        </p:spPr>
      </p:pic>
      <p:pic>
        <p:nvPicPr>
          <p:cNvPr id="8" name="Picture 7">
            <a:extLst>
              <a:ext uri="{FF2B5EF4-FFF2-40B4-BE49-F238E27FC236}">
                <a16:creationId xmlns:a16="http://schemas.microsoft.com/office/drawing/2014/main" id="{749F19D7-D477-4285-804E-51E623065351}"/>
              </a:ext>
            </a:extLst>
          </p:cNvPr>
          <p:cNvPicPr>
            <a:picLocks noChangeAspect="1"/>
          </p:cNvPicPr>
          <p:nvPr/>
        </p:nvPicPr>
        <p:blipFill>
          <a:blip r:embed="rId3"/>
          <a:stretch>
            <a:fillRect/>
          </a:stretch>
        </p:blipFill>
        <p:spPr>
          <a:xfrm>
            <a:off x="6096000" y="113358"/>
            <a:ext cx="5953957" cy="3163242"/>
          </a:xfrm>
          <a:prstGeom prst="rect">
            <a:avLst/>
          </a:prstGeom>
        </p:spPr>
      </p:pic>
      <p:pic>
        <p:nvPicPr>
          <p:cNvPr id="10" name="Picture 9">
            <a:extLst>
              <a:ext uri="{FF2B5EF4-FFF2-40B4-BE49-F238E27FC236}">
                <a16:creationId xmlns:a16="http://schemas.microsoft.com/office/drawing/2014/main" id="{274EEFA2-C3A2-4ED3-A47A-48B8D75F851A}"/>
              </a:ext>
            </a:extLst>
          </p:cNvPr>
          <p:cNvPicPr>
            <a:picLocks noChangeAspect="1"/>
          </p:cNvPicPr>
          <p:nvPr/>
        </p:nvPicPr>
        <p:blipFill>
          <a:blip r:embed="rId4"/>
          <a:stretch>
            <a:fillRect/>
          </a:stretch>
        </p:blipFill>
        <p:spPr>
          <a:xfrm>
            <a:off x="152400" y="3427745"/>
            <a:ext cx="5791199" cy="3316898"/>
          </a:xfrm>
          <a:prstGeom prst="rect">
            <a:avLst/>
          </a:prstGeom>
        </p:spPr>
      </p:pic>
      <p:pic>
        <p:nvPicPr>
          <p:cNvPr id="12" name="Picture 11">
            <a:extLst>
              <a:ext uri="{FF2B5EF4-FFF2-40B4-BE49-F238E27FC236}">
                <a16:creationId xmlns:a16="http://schemas.microsoft.com/office/drawing/2014/main" id="{E68158AE-D9D8-4EDF-91D8-25AD1BCE402D}"/>
              </a:ext>
            </a:extLst>
          </p:cNvPr>
          <p:cNvPicPr>
            <a:picLocks noChangeAspect="1"/>
          </p:cNvPicPr>
          <p:nvPr/>
        </p:nvPicPr>
        <p:blipFill>
          <a:blip r:embed="rId5"/>
          <a:stretch>
            <a:fillRect/>
          </a:stretch>
        </p:blipFill>
        <p:spPr>
          <a:xfrm>
            <a:off x="6095998" y="3428999"/>
            <a:ext cx="6096001" cy="3354438"/>
          </a:xfrm>
          <a:prstGeom prst="rect">
            <a:avLst/>
          </a:prstGeom>
        </p:spPr>
      </p:pic>
    </p:spTree>
    <p:extLst>
      <p:ext uri="{BB962C8B-B14F-4D97-AF65-F5344CB8AC3E}">
        <p14:creationId xmlns:p14="http://schemas.microsoft.com/office/powerpoint/2010/main" val="207754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67F62D-5056-425F-8EB8-238C5EE7E565}"/>
              </a:ext>
            </a:extLst>
          </p:cNvPr>
          <p:cNvPicPr>
            <a:picLocks noChangeAspect="1"/>
          </p:cNvPicPr>
          <p:nvPr/>
        </p:nvPicPr>
        <p:blipFill>
          <a:blip r:embed="rId2"/>
          <a:stretch>
            <a:fillRect/>
          </a:stretch>
        </p:blipFill>
        <p:spPr>
          <a:xfrm>
            <a:off x="239697" y="222018"/>
            <a:ext cx="5584055" cy="3206982"/>
          </a:xfrm>
          <a:prstGeom prst="rect">
            <a:avLst/>
          </a:prstGeom>
        </p:spPr>
      </p:pic>
      <p:pic>
        <p:nvPicPr>
          <p:cNvPr id="5" name="Picture 4">
            <a:extLst>
              <a:ext uri="{FF2B5EF4-FFF2-40B4-BE49-F238E27FC236}">
                <a16:creationId xmlns:a16="http://schemas.microsoft.com/office/drawing/2014/main" id="{E118A8B0-6BCC-49AA-8C7F-7242EBC69323}"/>
              </a:ext>
            </a:extLst>
          </p:cNvPr>
          <p:cNvPicPr>
            <a:picLocks noChangeAspect="1"/>
          </p:cNvPicPr>
          <p:nvPr/>
        </p:nvPicPr>
        <p:blipFill>
          <a:blip r:embed="rId3"/>
          <a:stretch>
            <a:fillRect/>
          </a:stretch>
        </p:blipFill>
        <p:spPr>
          <a:xfrm>
            <a:off x="6033856" y="222018"/>
            <a:ext cx="5990310" cy="3206982"/>
          </a:xfrm>
          <a:prstGeom prst="rect">
            <a:avLst/>
          </a:prstGeom>
        </p:spPr>
      </p:pic>
      <p:pic>
        <p:nvPicPr>
          <p:cNvPr id="7" name="Picture 6">
            <a:extLst>
              <a:ext uri="{FF2B5EF4-FFF2-40B4-BE49-F238E27FC236}">
                <a16:creationId xmlns:a16="http://schemas.microsoft.com/office/drawing/2014/main" id="{CF8BE23C-A6F0-4FDA-8896-F5764244B160}"/>
              </a:ext>
            </a:extLst>
          </p:cNvPr>
          <p:cNvPicPr>
            <a:picLocks noChangeAspect="1"/>
          </p:cNvPicPr>
          <p:nvPr/>
        </p:nvPicPr>
        <p:blipFill>
          <a:blip r:embed="rId4"/>
          <a:stretch>
            <a:fillRect/>
          </a:stretch>
        </p:blipFill>
        <p:spPr>
          <a:xfrm>
            <a:off x="239697" y="3559946"/>
            <a:ext cx="5584055" cy="3206982"/>
          </a:xfrm>
          <a:prstGeom prst="rect">
            <a:avLst/>
          </a:prstGeom>
        </p:spPr>
      </p:pic>
      <p:pic>
        <p:nvPicPr>
          <p:cNvPr id="9" name="Picture 8">
            <a:extLst>
              <a:ext uri="{FF2B5EF4-FFF2-40B4-BE49-F238E27FC236}">
                <a16:creationId xmlns:a16="http://schemas.microsoft.com/office/drawing/2014/main" id="{8A26DE7D-266E-435B-B885-4FA82D36F27E}"/>
              </a:ext>
            </a:extLst>
          </p:cNvPr>
          <p:cNvPicPr>
            <a:picLocks noChangeAspect="1"/>
          </p:cNvPicPr>
          <p:nvPr/>
        </p:nvPicPr>
        <p:blipFill>
          <a:blip r:embed="rId5"/>
          <a:stretch>
            <a:fillRect/>
          </a:stretch>
        </p:blipFill>
        <p:spPr>
          <a:xfrm>
            <a:off x="6033856" y="3559947"/>
            <a:ext cx="6151974" cy="3206982"/>
          </a:xfrm>
          <a:prstGeom prst="rect">
            <a:avLst/>
          </a:prstGeom>
        </p:spPr>
      </p:pic>
    </p:spTree>
    <p:extLst>
      <p:ext uri="{BB962C8B-B14F-4D97-AF65-F5344CB8AC3E}">
        <p14:creationId xmlns:p14="http://schemas.microsoft.com/office/powerpoint/2010/main" val="2657103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BAE5D-8256-446D-8608-7CF4D46B29C9}"/>
              </a:ext>
            </a:extLst>
          </p:cNvPr>
          <p:cNvPicPr>
            <a:picLocks noChangeAspect="1"/>
          </p:cNvPicPr>
          <p:nvPr/>
        </p:nvPicPr>
        <p:blipFill>
          <a:blip r:embed="rId2"/>
          <a:stretch>
            <a:fillRect/>
          </a:stretch>
        </p:blipFill>
        <p:spPr>
          <a:xfrm>
            <a:off x="254663" y="301840"/>
            <a:ext cx="5373780" cy="3032201"/>
          </a:xfrm>
          <a:prstGeom prst="rect">
            <a:avLst/>
          </a:prstGeom>
        </p:spPr>
      </p:pic>
      <p:pic>
        <p:nvPicPr>
          <p:cNvPr id="5" name="Picture 4">
            <a:extLst>
              <a:ext uri="{FF2B5EF4-FFF2-40B4-BE49-F238E27FC236}">
                <a16:creationId xmlns:a16="http://schemas.microsoft.com/office/drawing/2014/main" id="{51EB8917-4E20-4878-A2E9-764351DC70C1}"/>
              </a:ext>
            </a:extLst>
          </p:cNvPr>
          <p:cNvPicPr>
            <a:picLocks noChangeAspect="1"/>
          </p:cNvPicPr>
          <p:nvPr/>
        </p:nvPicPr>
        <p:blipFill>
          <a:blip r:embed="rId3"/>
          <a:stretch>
            <a:fillRect/>
          </a:stretch>
        </p:blipFill>
        <p:spPr>
          <a:xfrm>
            <a:off x="6096000" y="363983"/>
            <a:ext cx="5841337" cy="2970057"/>
          </a:xfrm>
          <a:prstGeom prst="rect">
            <a:avLst/>
          </a:prstGeom>
        </p:spPr>
      </p:pic>
      <p:pic>
        <p:nvPicPr>
          <p:cNvPr id="7" name="Picture 6">
            <a:extLst>
              <a:ext uri="{FF2B5EF4-FFF2-40B4-BE49-F238E27FC236}">
                <a16:creationId xmlns:a16="http://schemas.microsoft.com/office/drawing/2014/main" id="{B7A94CFD-0775-4D6B-A55E-190490D62438}"/>
              </a:ext>
            </a:extLst>
          </p:cNvPr>
          <p:cNvPicPr>
            <a:picLocks noChangeAspect="1"/>
          </p:cNvPicPr>
          <p:nvPr/>
        </p:nvPicPr>
        <p:blipFill>
          <a:blip r:embed="rId4"/>
          <a:stretch>
            <a:fillRect/>
          </a:stretch>
        </p:blipFill>
        <p:spPr>
          <a:xfrm>
            <a:off x="254664" y="3523959"/>
            <a:ext cx="5373780" cy="3231947"/>
          </a:xfrm>
          <a:prstGeom prst="rect">
            <a:avLst/>
          </a:prstGeom>
        </p:spPr>
      </p:pic>
      <p:pic>
        <p:nvPicPr>
          <p:cNvPr id="9" name="Picture 8">
            <a:extLst>
              <a:ext uri="{FF2B5EF4-FFF2-40B4-BE49-F238E27FC236}">
                <a16:creationId xmlns:a16="http://schemas.microsoft.com/office/drawing/2014/main" id="{0D8E331C-A706-4227-81D8-2F4A3A306636}"/>
              </a:ext>
            </a:extLst>
          </p:cNvPr>
          <p:cNvPicPr>
            <a:picLocks noChangeAspect="1"/>
          </p:cNvPicPr>
          <p:nvPr/>
        </p:nvPicPr>
        <p:blipFill>
          <a:blip r:embed="rId5"/>
          <a:stretch>
            <a:fillRect/>
          </a:stretch>
        </p:blipFill>
        <p:spPr>
          <a:xfrm>
            <a:off x="6096000" y="3465806"/>
            <a:ext cx="5933243" cy="3231947"/>
          </a:xfrm>
          <a:prstGeom prst="rect">
            <a:avLst/>
          </a:prstGeom>
        </p:spPr>
      </p:pic>
    </p:spTree>
    <p:extLst>
      <p:ext uri="{BB962C8B-B14F-4D97-AF65-F5344CB8AC3E}">
        <p14:creationId xmlns:p14="http://schemas.microsoft.com/office/powerpoint/2010/main" val="264337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99F46-2DDD-43E0-94A0-A6776E0CF4B9}"/>
              </a:ext>
            </a:extLst>
          </p:cNvPr>
          <p:cNvSpPr txBox="1"/>
          <p:nvPr/>
        </p:nvSpPr>
        <p:spPr>
          <a:xfrm>
            <a:off x="213064" y="328474"/>
            <a:ext cx="8902083" cy="6717736"/>
          </a:xfrm>
          <a:prstGeom prst="rect">
            <a:avLst/>
          </a:prstGeom>
          <a:noFill/>
        </p:spPr>
        <p:txBody>
          <a:bodyPr wrap="square">
            <a:spAutoFit/>
          </a:bodyPr>
          <a:lstStyle/>
          <a:p>
            <a:r>
              <a:rPr lang="en-IN" sz="2800" b="1" dirty="0"/>
              <a:t>• Points to be discussed</a:t>
            </a:r>
          </a:p>
          <a:p>
            <a:endParaRPr lang="en-IN" sz="2800" b="1" dirty="0"/>
          </a:p>
          <a:p>
            <a:pPr marL="342900" lvl="0" indent="-342900">
              <a:lnSpc>
                <a:spcPct val="110000"/>
              </a:lnSpc>
              <a:spcBef>
                <a:spcPts val="600"/>
              </a:spcBef>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Introduction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Motivation</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Objectives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UML Diagrams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Screenshots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Specification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S/W and H/W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Advantages</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err="1">
                <a:effectLst/>
                <a:latin typeface="Constantia" panose="02030602050306030303" pitchFamily="18" charset="0"/>
                <a:ea typeface="Constantia" panose="02030602050306030303" pitchFamily="18" charset="0"/>
                <a:cs typeface="Times New Roman" panose="02020603050405020304" pitchFamily="18" charset="0"/>
              </a:rPr>
              <a:t>Disdvantages</a:t>
            </a:r>
            <a:r>
              <a:rPr lang="en-US" sz="2400" dirty="0">
                <a:effectLst/>
                <a:latin typeface="Constantia" panose="02030602050306030303" pitchFamily="18" charset="0"/>
                <a:ea typeface="Constantia" panose="02030602050306030303" pitchFamily="18" charset="0"/>
                <a:cs typeface="Times New Roman" panose="02020603050405020304" pitchFamily="18" charset="0"/>
              </a:rPr>
              <a:t>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Conclusion</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Future Enhancement</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342900" lvl="0" indent="-342900">
              <a:lnSpc>
                <a:spcPct val="110000"/>
              </a:lnSpc>
              <a:buFont typeface="+mj-lt"/>
              <a:buAutoNum type="arabicPeriod"/>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References</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pPr marL="990600">
              <a:lnSpc>
                <a:spcPct val="110000"/>
              </a:lnSpc>
              <a:spcAft>
                <a:spcPts val="1000"/>
              </a:spcAft>
            </a:pPr>
            <a:r>
              <a:rPr lang="en-US" sz="2400" dirty="0">
                <a:effectLst/>
                <a:latin typeface="Constantia" panose="02030602050306030303" pitchFamily="18" charset="0"/>
                <a:ea typeface="Constantia" panose="02030602050306030303" pitchFamily="18" charset="0"/>
                <a:cs typeface="Times New Roman" panose="02020603050405020304" pitchFamily="18" charset="0"/>
              </a:rPr>
              <a:t> </a:t>
            </a:r>
            <a:endParaRPr lang="en-IN" sz="2400" dirty="0">
              <a:effectLst/>
              <a:latin typeface="Constantia" panose="02030602050306030303" pitchFamily="18" charset="0"/>
              <a:ea typeface="Constantia" panose="02030602050306030303"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27690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69F21-02CF-4C12-AF42-C62F855E750B}"/>
              </a:ext>
            </a:extLst>
          </p:cNvPr>
          <p:cNvPicPr>
            <a:picLocks noChangeAspect="1"/>
          </p:cNvPicPr>
          <p:nvPr/>
        </p:nvPicPr>
        <p:blipFill>
          <a:blip r:embed="rId2"/>
          <a:stretch>
            <a:fillRect/>
          </a:stretch>
        </p:blipFill>
        <p:spPr>
          <a:xfrm>
            <a:off x="310717" y="288295"/>
            <a:ext cx="5504157" cy="3140705"/>
          </a:xfrm>
          <a:prstGeom prst="rect">
            <a:avLst/>
          </a:prstGeom>
        </p:spPr>
      </p:pic>
      <p:pic>
        <p:nvPicPr>
          <p:cNvPr id="5" name="Picture 4">
            <a:extLst>
              <a:ext uri="{FF2B5EF4-FFF2-40B4-BE49-F238E27FC236}">
                <a16:creationId xmlns:a16="http://schemas.microsoft.com/office/drawing/2014/main" id="{141B461E-4FEA-4050-8F37-C43247D11344}"/>
              </a:ext>
            </a:extLst>
          </p:cNvPr>
          <p:cNvPicPr>
            <a:picLocks noChangeAspect="1"/>
          </p:cNvPicPr>
          <p:nvPr/>
        </p:nvPicPr>
        <p:blipFill>
          <a:blip r:embed="rId3"/>
          <a:stretch>
            <a:fillRect/>
          </a:stretch>
        </p:blipFill>
        <p:spPr>
          <a:xfrm>
            <a:off x="6096000" y="224161"/>
            <a:ext cx="6039612" cy="3204839"/>
          </a:xfrm>
          <a:prstGeom prst="rect">
            <a:avLst/>
          </a:prstGeom>
        </p:spPr>
      </p:pic>
      <p:pic>
        <p:nvPicPr>
          <p:cNvPr id="7" name="Picture 6">
            <a:extLst>
              <a:ext uri="{FF2B5EF4-FFF2-40B4-BE49-F238E27FC236}">
                <a16:creationId xmlns:a16="http://schemas.microsoft.com/office/drawing/2014/main" id="{8EA2DE0E-CB31-445A-860B-1AE50DBB0058}"/>
              </a:ext>
            </a:extLst>
          </p:cNvPr>
          <p:cNvPicPr>
            <a:picLocks noChangeAspect="1"/>
          </p:cNvPicPr>
          <p:nvPr/>
        </p:nvPicPr>
        <p:blipFill>
          <a:blip r:embed="rId4"/>
          <a:stretch>
            <a:fillRect/>
          </a:stretch>
        </p:blipFill>
        <p:spPr>
          <a:xfrm>
            <a:off x="254329" y="3522531"/>
            <a:ext cx="5560545" cy="3204839"/>
          </a:xfrm>
          <a:prstGeom prst="rect">
            <a:avLst/>
          </a:prstGeom>
        </p:spPr>
      </p:pic>
      <p:pic>
        <p:nvPicPr>
          <p:cNvPr id="9" name="Picture 8">
            <a:extLst>
              <a:ext uri="{FF2B5EF4-FFF2-40B4-BE49-F238E27FC236}">
                <a16:creationId xmlns:a16="http://schemas.microsoft.com/office/drawing/2014/main" id="{5624921E-F9B3-4183-8329-0397F40D4D54}"/>
              </a:ext>
            </a:extLst>
          </p:cNvPr>
          <p:cNvPicPr>
            <a:picLocks noChangeAspect="1"/>
          </p:cNvPicPr>
          <p:nvPr/>
        </p:nvPicPr>
        <p:blipFill>
          <a:blip r:embed="rId5"/>
          <a:stretch>
            <a:fillRect/>
          </a:stretch>
        </p:blipFill>
        <p:spPr>
          <a:xfrm>
            <a:off x="6096000" y="3586666"/>
            <a:ext cx="5841671" cy="3047174"/>
          </a:xfrm>
          <a:prstGeom prst="rect">
            <a:avLst/>
          </a:prstGeom>
        </p:spPr>
      </p:pic>
    </p:spTree>
    <p:extLst>
      <p:ext uri="{BB962C8B-B14F-4D97-AF65-F5344CB8AC3E}">
        <p14:creationId xmlns:p14="http://schemas.microsoft.com/office/powerpoint/2010/main" val="181110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B99FE-F97E-4EFD-BD49-E59686FDA1F5}"/>
              </a:ext>
            </a:extLst>
          </p:cNvPr>
          <p:cNvPicPr>
            <a:picLocks noChangeAspect="1"/>
          </p:cNvPicPr>
          <p:nvPr/>
        </p:nvPicPr>
        <p:blipFill>
          <a:blip r:embed="rId2"/>
          <a:stretch>
            <a:fillRect/>
          </a:stretch>
        </p:blipFill>
        <p:spPr>
          <a:xfrm>
            <a:off x="2870933" y="310718"/>
            <a:ext cx="5118817" cy="2880804"/>
          </a:xfrm>
          <a:prstGeom prst="rect">
            <a:avLst/>
          </a:prstGeom>
        </p:spPr>
      </p:pic>
    </p:spTree>
    <p:extLst>
      <p:ext uri="{BB962C8B-B14F-4D97-AF65-F5344CB8AC3E}">
        <p14:creationId xmlns:p14="http://schemas.microsoft.com/office/powerpoint/2010/main" val="12041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AE2CE-2D0C-4F26-BD8B-9E7F42A05E7C}"/>
              </a:ext>
            </a:extLst>
          </p:cNvPr>
          <p:cNvSpPr txBox="1"/>
          <p:nvPr/>
        </p:nvSpPr>
        <p:spPr>
          <a:xfrm>
            <a:off x="284085" y="284085"/>
            <a:ext cx="11594237" cy="5509200"/>
          </a:xfrm>
          <a:prstGeom prst="rect">
            <a:avLst/>
          </a:prstGeom>
          <a:noFill/>
        </p:spPr>
        <p:txBody>
          <a:bodyPr wrap="square">
            <a:spAutoFit/>
          </a:bodyPr>
          <a:lstStyle/>
          <a:p>
            <a:pPr algn="ctr"/>
            <a:r>
              <a:rPr lang="en-US" sz="4400" b="1" dirty="0"/>
              <a:t>Specification </a:t>
            </a:r>
          </a:p>
          <a:p>
            <a:pPr algn="ctr"/>
            <a:endParaRPr lang="en-US" sz="4400" b="1" dirty="0"/>
          </a:p>
          <a:p>
            <a:pPr marL="342900" indent="-342900">
              <a:buFont typeface="Arial" panose="020B0604020202020204" pitchFamily="34" charset="0"/>
              <a:buChar char="•"/>
            </a:pPr>
            <a:r>
              <a:rPr lang="en-US" sz="2400" dirty="0"/>
              <a:t>The application will use JavaScript, jQuery and CSS as main web technologies. </a:t>
            </a:r>
          </a:p>
          <a:p>
            <a:pPr marL="342900" indent="-342900">
              <a:buFont typeface="Arial" panose="020B0604020202020204" pitchFamily="34" charset="0"/>
              <a:buChar char="•"/>
            </a:pPr>
            <a:r>
              <a:rPr lang="en-US" sz="2400" dirty="0"/>
              <a:t>HTTP and FTP protocols are used as communication protocols. FTP is used to upload the web application in live domain and the client can access it via HTTP protocol. </a:t>
            </a:r>
          </a:p>
          <a:p>
            <a:pPr marL="342900" indent="-342900">
              <a:buFont typeface="Arial" panose="020B0604020202020204" pitchFamily="34" charset="0"/>
              <a:buChar char="•"/>
            </a:pPr>
            <a:r>
              <a:rPr lang="en-US" sz="2400" dirty="0"/>
              <a:t>SMTP protocol is used for Email communication. </a:t>
            </a:r>
          </a:p>
          <a:p>
            <a:pPr marL="342900" indent="-342900">
              <a:buFont typeface="Arial" panose="020B0604020202020204" pitchFamily="34" charset="0"/>
              <a:buChar char="•"/>
            </a:pPr>
            <a:r>
              <a:rPr lang="en-US" sz="2400" dirty="0"/>
              <a:t>Several types of validations make this web application a secured one and SQL Injections can also be prevented. </a:t>
            </a:r>
          </a:p>
          <a:p>
            <a:pPr marL="342900" indent="-342900">
              <a:buFont typeface="Arial" panose="020B0604020202020204" pitchFamily="34" charset="0"/>
              <a:buChar char="•"/>
            </a:pPr>
            <a:r>
              <a:rPr lang="en-US" sz="2400" dirty="0"/>
              <a:t>Since Student’s Online Portal is a web-based application, internet connection must be established. The Student’s Online Portal will be used on PCs and will function via internet or intranet in any web browser. </a:t>
            </a:r>
            <a:endParaRPr lang="en-IN" sz="2400" dirty="0"/>
          </a:p>
        </p:txBody>
      </p:sp>
    </p:spTree>
    <p:extLst>
      <p:ext uri="{BB962C8B-B14F-4D97-AF65-F5344CB8AC3E}">
        <p14:creationId xmlns:p14="http://schemas.microsoft.com/office/powerpoint/2010/main" val="351179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C74CCF-DBBD-44A6-A723-76F98EC10078}"/>
              </a:ext>
            </a:extLst>
          </p:cNvPr>
          <p:cNvSpPr txBox="1"/>
          <p:nvPr/>
        </p:nvSpPr>
        <p:spPr>
          <a:xfrm>
            <a:off x="204186" y="257452"/>
            <a:ext cx="11736280" cy="6309420"/>
          </a:xfrm>
          <a:prstGeom prst="rect">
            <a:avLst/>
          </a:prstGeom>
          <a:noFill/>
        </p:spPr>
        <p:txBody>
          <a:bodyPr wrap="square">
            <a:spAutoFit/>
          </a:bodyPr>
          <a:lstStyle/>
          <a:p>
            <a:pPr algn="ctr"/>
            <a:r>
              <a:rPr lang="en-IN" sz="4400" b="1" dirty="0"/>
              <a:t>S/W and H/W Requirements </a:t>
            </a:r>
          </a:p>
          <a:p>
            <a:endParaRPr lang="en-IN" sz="2400" b="1" u="sng" dirty="0"/>
          </a:p>
          <a:p>
            <a:endParaRPr lang="en-IN" sz="2400" b="1" u="sng" dirty="0"/>
          </a:p>
          <a:p>
            <a:r>
              <a:rPr lang="en-IN" sz="2400" b="1" u="sng" dirty="0"/>
              <a:t>Server Side: </a:t>
            </a:r>
          </a:p>
          <a:p>
            <a:r>
              <a:rPr lang="en-IN" sz="2400" dirty="0"/>
              <a:t>Processor: Intel® Xeon® processor 3500 series </a:t>
            </a:r>
          </a:p>
          <a:p>
            <a:r>
              <a:rPr lang="en-IN" sz="2400" dirty="0"/>
              <a:t>HDD: Minimum 500GB Disk Space </a:t>
            </a:r>
          </a:p>
          <a:p>
            <a:r>
              <a:rPr lang="en-IN" sz="2400" dirty="0"/>
              <a:t>RAM: Minimum 4GB </a:t>
            </a:r>
          </a:p>
          <a:p>
            <a:r>
              <a:rPr lang="en-IN" sz="2400" dirty="0"/>
              <a:t>OS: Windows 10, Linux 6 </a:t>
            </a:r>
          </a:p>
          <a:p>
            <a:r>
              <a:rPr lang="en-IN" sz="2400" dirty="0"/>
              <a:t>Database: MySQL </a:t>
            </a:r>
          </a:p>
          <a:p>
            <a:endParaRPr lang="en-IN" sz="2400" dirty="0"/>
          </a:p>
          <a:p>
            <a:endParaRPr lang="en-IN" sz="2400" dirty="0"/>
          </a:p>
          <a:p>
            <a:r>
              <a:rPr lang="en-IN" sz="2400" b="1" u="sng" dirty="0"/>
              <a:t>Client Side (minimum requirement): </a:t>
            </a:r>
          </a:p>
          <a:p>
            <a:r>
              <a:rPr lang="en-IN" sz="2400" dirty="0"/>
              <a:t>Processor: Intel Dual Core </a:t>
            </a:r>
          </a:p>
          <a:p>
            <a:r>
              <a:rPr lang="en-IN" sz="2400" dirty="0"/>
              <a:t>HDD: Minimum 80GB Disk Space </a:t>
            </a:r>
          </a:p>
          <a:p>
            <a:r>
              <a:rPr lang="en-IN" sz="2400" dirty="0"/>
              <a:t>RAM: Minimum 2GB </a:t>
            </a:r>
          </a:p>
          <a:p>
            <a:r>
              <a:rPr lang="en-IN" sz="2400" dirty="0"/>
              <a:t>OS: Windows 7, Linux </a:t>
            </a:r>
          </a:p>
        </p:txBody>
      </p:sp>
    </p:spTree>
    <p:extLst>
      <p:ext uri="{BB962C8B-B14F-4D97-AF65-F5344CB8AC3E}">
        <p14:creationId xmlns:p14="http://schemas.microsoft.com/office/powerpoint/2010/main" val="234420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F96194-4117-4349-83F8-96793E87BD04}"/>
              </a:ext>
            </a:extLst>
          </p:cNvPr>
          <p:cNvSpPr txBox="1"/>
          <p:nvPr/>
        </p:nvSpPr>
        <p:spPr>
          <a:xfrm>
            <a:off x="179033" y="337351"/>
            <a:ext cx="11833934" cy="6063198"/>
          </a:xfrm>
          <a:prstGeom prst="rect">
            <a:avLst/>
          </a:prstGeom>
          <a:noFill/>
        </p:spPr>
        <p:txBody>
          <a:bodyPr wrap="square">
            <a:spAutoFit/>
          </a:bodyPr>
          <a:lstStyle/>
          <a:p>
            <a:pPr algn="ctr"/>
            <a:r>
              <a:rPr lang="en-US" sz="4400" b="1" dirty="0"/>
              <a:t>Advantages </a:t>
            </a:r>
          </a:p>
          <a:p>
            <a:endParaRPr lang="en-US" sz="2800" dirty="0"/>
          </a:p>
          <a:p>
            <a:r>
              <a:rPr lang="en-US" sz="2800" dirty="0"/>
              <a:t>•</a:t>
            </a:r>
            <a:r>
              <a:rPr lang="en-US" sz="2400" dirty="0"/>
              <a:t>Managing student information.</a:t>
            </a:r>
          </a:p>
          <a:p>
            <a:r>
              <a:rPr lang="en-US" sz="2400" dirty="0"/>
              <a:t> </a:t>
            </a:r>
          </a:p>
          <a:p>
            <a:r>
              <a:rPr lang="en-US" sz="2400" dirty="0"/>
              <a:t>•Effortless Communication. </a:t>
            </a:r>
          </a:p>
          <a:p>
            <a:endParaRPr lang="en-US" sz="2400" dirty="0"/>
          </a:p>
          <a:p>
            <a:r>
              <a:rPr lang="en-US" sz="2400" dirty="0"/>
              <a:t>•Lesser time requirement to maintain and manage records of student and faculty. </a:t>
            </a:r>
          </a:p>
          <a:p>
            <a:endParaRPr lang="en-US" sz="2400" dirty="0"/>
          </a:p>
          <a:p>
            <a:r>
              <a:rPr lang="en-US" sz="2400" dirty="0"/>
              <a:t>•Automatic record generation of day to day schedules, exams, courses and assignments. </a:t>
            </a:r>
          </a:p>
          <a:p>
            <a:endParaRPr lang="en-US" sz="2400" dirty="0"/>
          </a:p>
          <a:p>
            <a:r>
              <a:rPr lang="en-US" sz="2400" dirty="0"/>
              <a:t>•Paper work is reduced due to record stored into excel sheets. </a:t>
            </a:r>
          </a:p>
          <a:p>
            <a:endParaRPr lang="en-US" sz="2400" dirty="0"/>
          </a:p>
          <a:p>
            <a:r>
              <a:rPr lang="en-US" sz="2400" dirty="0"/>
              <a:t>•All requirements at one platform. </a:t>
            </a:r>
            <a:endParaRPr lang="en-IN" sz="2400" dirty="0"/>
          </a:p>
        </p:txBody>
      </p:sp>
    </p:spTree>
    <p:extLst>
      <p:ext uri="{BB962C8B-B14F-4D97-AF65-F5344CB8AC3E}">
        <p14:creationId xmlns:p14="http://schemas.microsoft.com/office/powerpoint/2010/main" val="3450894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10012-E4DF-41CB-9686-BEC626D830EF}"/>
              </a:ext>
            </a:extLst>
          </p:cNvPr>
          <p:cNvSpPr txBox="1"/>
          <p:nvPr/>
        </p:nvSpPr>
        <p:spPr>
          <a:xfrm>
            <a:off x="417250" y="1313896"/>
            <a:ext cx="11700769" cy="3724096"/>
          </a:xfrm>
          <a:prstGeom prst="rect">
            <a:avLst/>
          </a:prstGeom>
          <a:noFill/>
        </p:spPr>
        <p:txBody>
          <a:bodyPr wrap="square">
            <a:spAutoFit/>
          </a:bodyPr>
          <a:lstStyle/>
          <a:p>
            <a:pPr algn="ctr"/>
            <a:r>
              <a:rPr lang="en-US" sz="4400" b="1" dirty="0"/>
              <a:t>Disadvantages</a:t>
            </a:r>
            <a:r>
              <a:rPr lang="en-US" dirty="0"/>
              <a:t> </a:t>
            </a:r>
          </a:p>
          <a:p>
            <a:pPr algn="ctr"/>
            <a:endParaRPr lang="en-US" dirty="0"/>
          </a:p>
          <a:p>
            <a:pPr algn="ctr"/>
            <a:endParaRPr lang="en-US" dirty="0"/>
          </a:p>
          <a:p>
            <a:pPr algn="ctr"/>
            <a:endParaRPr lang="en-US" dirty="0"/>
          </a:p>
          <a:p>
            <a:pPr algn="ctr"/>
            <a:endParaRPr lang="en-US" dirty="0"/>
          </a:p>
          <a:p>
            <a:r>
              <a:rPr lang="en-US" sz="2400" dirty="0"/>
              <a:t>•Manual admission or document submission is required for registering to system. </a:t>
            </a:r>
          </a:p>
          <a:p>
            <a:endParaRPr lang="en-US" sz="2400" dirty="0"/>
          </a:p>
          <a:p>
            <a:r>
              <a:rPr lang="en-US" sz="2400" dirty="0"/>
              <a:t>•No online payment facility given, hence payment must be done manually. But this can be done as future enhancement. </a:t>
            </a:r>
            <a:endParaRPr lang="en-IN" sz="2400" dirty="0"/>
          </a:p>
        </p:txBody>
      </p:sp>
    </p:spTree>
    <p:extLst>
      <p:ext uri="{BB962C8B-B14F-4D97-AF65-F5344CB8AC3E}">
        <p14:creationId xmlns:p14="http://schemas.microsoft.com/office/powerpoint/2010/main" val="1466649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E3E0A2-3177-4555-A505-E75DD93A7E26}"/>
              </a:ext>
            </a:extLst>
          </p:cNvPr>
          <p:cNvSpPr txBox="1"/>
          <p:nvPr/>
        </p:nvSpPr>
        <p:spPr>
          <a:xfrm>
            <a:off x="2816441" y="957698"/>
            <a:ext cx="6094520" cy="769441"/>
          </a:xfrm>
          <a:prstGeom prst="rect">
            <a:avLst/>
          </a:prstGeom>
          <a:noFill/>
        </p:spPr>
        <p:txBody>
          <a:bodyPr wrap="square">
            <a:spAutoFit/>
          </a:bodyPr>
          <a:lstStyle/>
          <a:p>
            <a:pPr algn="ctr"/>
            <a:r>
              <a:rPr lang="en-IN" sz="4400" b="1" dirty="0"/>
              <a:t>Conclusion</a:t>
            </a:r>
          </a:p>
        </p:txBody>
      </p:sp>
      <p:sp>
        <p:nvSpPr>
          <p:cNvPr id="5" name="TextBox 4">
            <a:extLst>
              <a:ext uri="{FF2B5EF4-FFF2-40B4-BE49-F238E27FC236}">
                <a16:creationId xmlns:a16="http://schemas.microsoft.com/office/drawing/2014/main" id="{28E88743-F165-430F-9950-348966F6DC52}"/>
              </a:ext>
            </a:extLst>
          </p:cNvPr>
          <p:cNvSpPr txBox="1"/>
          <p:nvPr/>
        </p:nvSpPr>
        <p:spPr>
          <a:xfrm>
            <a:off x="232299" y="2299316"/>
            <a:ext cx="11727402" cy="3600986"/>
          </a:xfrm>
          <a:prstGeom prst="rect">
            <a:avLst/>
          </a:prstGeom>
          <a:noFill/>
        </p:spPr>
        <p:txBody>
          <a:bodyPr wrap="square">
            <a:spAutoFit/>
          </a:bodyPr>
          <a:lstStyle/>
          <a:p>
            <a:endParaRPr lang="en-US" dirty="0"/>
          </a:p>
          <a:p>
            <a:endParaRPr lang="en-US" dirty="0"/>
          </a:p>
          <a:p>
            <a:r>
              <a:rPr lang="en-US" sz="2400" dirty="0"/>
              <a:t>This project aid in automating the existing manual system. This is a paperless work. It can be monitored and guarded remotely. It cut down the man power required and provides accurate information. All years together huddled information can be saved and can be accessed at any time. For this reason, the data stored in the repository helps in taking decision by management. So, it is improved to have a Web Based system. All the stakeholders, faculty and authority can get the required information without delay. This system is crucial in the colleges and universities.</a:t>
            </a:r>
            <a:endParaRPr lang="en-IN" sz="2400" dirty="0"/>
          </a:p>
        </p:txBody>
      </p:sp>
    </p:spTree>
    <p:extLst>
      <p:ext uri="{BB962C8B-B14F-4D97-AF65-F5344CB8AC3E}">
        <p14:creationId xmlns:p14="http://schemas.microsoft.com/office/powerpoint/2010/main" val="160261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0E70F-B2F6-4A98-A44C-DFC09755553B}"/>
              </a:ext>
            </a:extLst>
          </p:cNvPr>
          <p:cNvSpPr txBox="1"/>
          <p:nvPr/>
        </p:nvSpPr>
        <p:spPr>
          <a:xfrm>
            <a:off x="3048740" y="1190387"/>
            <a:ext cx="6094520" cy="769441"/>
          </a:xfrm>
          <a:prstGeom prst="rect">
            <a:avLst/>
          </a:prstGeom>
          <a:noFill/>
        </p:spPr>
        <p:txBody>
          <a:bodyPr wrap="square">
            <a:spAutoFit/>
          </a:bodyPr>
          <a:lstStyle/>
          <a:p>
            <a:pPr algn="ctr"/>
            <a:r>
              <a:rPr lang="en-IN" sz="4400" b="1" dirty="0"/>
              <a:t>Future Enhancement</a:t>
            </a:r>
          </a:p>
        </p:txBody>
      </p:sp>
      <p:sp>
        <p:nvSpPr>
          <p:cNvPr id="5" name="TextBox 4">
            <a:extLst>
              <a:ext uri="{FF2B5EF4-FFF2-40B4-BE49-F238E27FC236}">
                <a16:creationId xmlns:a16="http://schemas.microsoft.com/office/drawing/2014/main" id="{726E63C4-DC0C-44E7-BF0A-A03047BDDC98}"/>
              </a:ext>
            </a:extLst>
          </p:cNvPr>
          <p:cNvSpPr txBox="1"/>
          <p:nvPr/>
        </p:nvSpPr>
        <p:spPr>
          <a:xfrm>
            <a:off x="346229" y="2467991"/>
            <a:ext cx="11736280" cy="3416320"/>
          </a:xfrm>
          <a:prstGeom prst="rect">
            <a:avLst/>
          </a:prstGeom>
          <a:noFill/>
        </p:spPr>
        <p:txBody>
          <a:bodyPr wrap="square">
            <a:spAutoFit/>
          </a:bodyPr>
          <a:lstStyle/>
          <a:p>
            <a:r>
              <a:rPr lang="en-US" sz="2400" dirty="0"/>
              <a:t>This project can be enhanced further by adding payable additional courses, online feedback system, online payment facility for the members to reduce the extra work of the admin. </a:t>
            </a:r>
          </a:p>
          <a:p>
            <a:endParaRPr lang="en-US" sz="2400" dirty="0"/>
          </a:p>
          <a:p>
            <a:r>
              <a:rPr lang="en-US" sz="2400" dirty="0"/>
              <a:t>The software is flexible enough to be modified and implemented as per future requirements. </a:t>
            </a:r>
          </a:p>
          <a:p>
            <a:endParaRPr lang="en-US" sz="2400" dirty="0"/>
          </a:p>
          <a:p>
            <a:r>
              <a:rPr lang="en-US" sz="2400" dirty="0"/>
              <a:t>We have tried our Best to present this free and user–friendly website to Institutes. </a:t>
            </a:r>
            <a:endParaRPr lang="en-IN" sz="2400" dirty="0"/>
          </a:p>
        </p:txBody>
      </p:sp>
    </p:spTree>
    <p:extLst>
      <p:ext uri="{BB962C8B-B14F-4D97-AF65-F5344CB8AC3E}">
        <p14:creationId xmlns:p14="http://schemas.microsoft.com/office/powerpoint/2010/main" val="55415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D0DA6A-9465-4C24-A175-E59CA00732B8}"/>
              </a:ext>
            </a:extLst>
          </p:cNvPr>
          <p:cNvSpPr txBox="1"/>
          <p:nvPr/>
        </p:nvSpPr>
        <p:spPr>
          <a:xfrm>
            <a:off x="3269202" y="1200519"/>
            <a:ext cx="6094520" cy="769441"/>
          </a:xfrm>
          <a:prstGeom prst="rect">
            <a:avLst/>
          </a:prstGeom>
          <a:noFill/>
        </p:spPr>
        <p:txBody>
          <a:bodyPr wrap="square">
            <a:spAutoFit/>
          </a:bodyPr>
          <a:lstStyle/>
          <a:p>
            <a:pPr algn="ctr"/>
            <a:r>
              <a:rPr lang="en-IN" sz="4400" b="1" dirty="0"/>
              <a:t>References</a:t>
            </a:r>
            <a:r>
              <a:rPr lang="en-IN" dirty="0"/>
              <a:t> </a:t>
            </a:r>
          </a:p>
        </p:txBody>
      </p:sp>
      <p:sp>
        <p:nvSpPr>
          <p:cNvPr id="5" name="TextBox 4">
            <a:extLst>
              <a:ext uri="{FF2B5EF4-FFF2-40B4-BE49-F238E27FC236}">
                <a16:creationId xmlns:a16="http://schemas.microsoft.com/office/drawing/2014/main" id="{33E1B27E-139B-416B-B137-E8A5818E16DC}"/>
              </a:ext>
            </a:extLst>
          </p:cNvPr>
          <p:cNvSpPr txBox="1"/>
          <p:nvPr/>
        </p:nvSpPr>
        <p:spPr>
          <a:xfrm>
            <a:off x="656946" y="3062796"/>
            <a:ext cx="10466773" cy="2819362"/>
          </a:xfrm>
          <a:prstGeom prst="rect">
            <a:avLst/>
          </a:prstGeom>
          <a:noFill/>
        </p:spPr>
        <p:txBody>
          <a:bodyPr wrap="square">
            <a:spAutoFit/>
          </a:bodyPr>
          <a:lstStyle/>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http://www.ijcstjournal.org/volume-7/issue-1/IJCST-V7I1P4.pdf</a:t>
            </a:r>
            <a:r>
              <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https://bootstrapmade.com/mentor-free-education-bootstrap-theme/</a:t>
            </a:r>
            <a:r>
              <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https://www.javatpoint.com/java-mail-api-tutorial</a:t>
            </a:r>
            <a:r>
              <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https://angular.io/docs</a:t>
            </a:r>
            <a:r>
              <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https://javaee.github.io/javaee-spec/javadocs/</a:t>
            </a:r>
            <a:r>
              <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buFont typeface="Courier New" panose="02070309020205020404" pitchFamily="49" charset="0"/>
              <a:buChar char="o"/>
            </a:pPr>
            <a:r>
              <a:rPr lang="en-IN" sz="2400" u="sng"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https://www.w3schools.com/</a:t>
            </a:r>
            <a:endParaRPr lang="en-IN" sz="2400" dirty="0">
              <a:solidFill>
                <a:schemeClr val="tx1">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28600" algn="just">
              <a:lnSpc>
                <a:spcPct val="110000"/>
              </a:lnSpc>
              <a:spcAft>
                <a:spcPts val="600"/>
              </a:spcAft>
            </a:pPr>
            <a:r>
              <a:rPr lang="en-IN" sz="1800" u="none" strike="noStrike"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364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FCFC8-A5AA-4AC2-884D-E52435F44325}"/>
              </a:ext>
            </a:extLst>
          </p:cNvPr>
          <p:cNvSpPr txBox="1"/>
          <p:nvPr/>
        </p:nvSpPr>
        <p:spPr>
          <a:xfrm>
            <a:off x="284084" y="532660"/>
            <a:ext cx="11061577" cy="5201424"/>
          </a:xfrm>
          <a:prstGeom prst="rect">
            <a:avLst/>
          </a:prstGeom>
          <a:noFill/>
        </p:spPr>
        <p:txBody>
          <a:bodyPr wrap="square">
            <a:spAutoFit/>
          </a:bodyPr>
          <a:lstStyle/>
          <a:p>
            <a:pPr algn="ctr"/>
            <a:r>
              <a:rPr lang="en-US" sz="4400" b="1" dirty="0"/>
              <a:t>Introduction</a:t>
            </a:r>
            <a:r>
              <a:rPr lang="en-US" sz="3600" b="1" dirty="0"/>
              <a:t> </a:t>
            </a:r>
          </a:p>
          <a:p>
            <a:pPr algn="ctr"/>
            <a:endParaRPr lang="en-US" sz="3600" b="1" dirty="0"/>
          </a:p>
          <a:p>
            <a:r>
              <a:rPr lang="en-US" sz="2800" dirty="0"/>
              <a:t>Portal is a web system that provides the function and features to authenticate and identify the users and provide then with easy, intuitive, personalized and user-customizable web-interface for facilitating access to information and services that are of primary relevance and interests to the users. Student Portal is nothing but a portal which thinks students as the main target users &amp; provides so many useful services to students at a single place &amp; through a single interface but in customized form. </a:t>
            </a:r>
            <a:endParaRPr lang="en-IN" sz="2800" dirty="0"/>
          </a:p>
        </p:txBody>
      </p:sp>
    </p:spTree>
    <p:extLst>
      <p:ext uri="{BB962C8B-B14F-4D97-AF65-F5344CB8AC3E}">
        <p14:creationId xmlns:p14="http://schemas.microsoft.com/office/powerpoint/2010/main" val="1611697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07E8D-74BA-4996-AFB8-D23BF13C12E3}"/>
              </a:ext>
            </a:extLst>
          </p:cNvPr>
          <p:cNvSpPr txBox="1"/>
          <p:nvPr/>
        </p:nvSpPr>
        <p:spPr>
          <a:xfrm>
            <a:off x="3048740" y="110313"/>
            <a:ext cx="6094520" cy="769441"/>
          </a:xfrm>
          <a:prstGeom prst="rect">
            <a:avLst/>
          </a:prstGeom>
          <a:noFill/>
        </p:spPr>
        <p:txBody>
          <a:bodyPr wrap="square">
            <a:spAutoFit/>
          </a:bodyPr>
          <a:lstStyle/>
          <a:p>
            <a:pPr algn="ctr"/>
            <a:r>
              <a:rPr lang="en-IN" sz="4400" b="1" dirty="0"/>
              <a:t>Motivation</a:t>
            </a:r>
          </a:p>
        </p:txBody>
      </p:sp>
      <p:sp>
        <p:nvSpPr>
          <p:cNvPr id="5" name="TextBox 4">
            <a:extLst>
              <a:ext uri="{FF2B5EF4-FFF2-40B4-BE49-F238E27FC236}">
                <a16:creationId xmlns:a16="http://schemas.microsoft.com/office/drawing/2014/main" id="{C38F529C-AA6A-4F32-AFD9-84FD1D416982}"/>
              </a:ext>
            </a:extLst>
          </p:cNvPr>
          <p:cNvSpPr txBox="1"/>
          <p:nvPr/>
        </p:nvSpPr>
        <p:spPr>
          <a:xfrm>
            <a:off x="319596" y="899932"/>
            <a:ext cx="11700769" cy="5847755"/>
          </a:xfrm>
          <a:prstGeom prst="rect">
            <a:avLst/>
          </a:prstGeom>
          <a:noFill/>
        </p:spPr>
        <p:txBody>
          <a:bodyPr wrap="square">
            <a:spAutoFit/>
          </a:bodyPr>
          <a:lstStyle/>
          <a:p>
            <a:pPr marL="342900" indent="-342900">
              <a:buFont typeface="Arial" panose="020B0604020202020204" pitchFamily="34" charset="0"/>
              <a:buChar char="•"/>
            </a:pPr>
            <a:r>
              <a:rPr lang="en-US" sz="2200" dirty="0"/>
              <a:t>Now a days the system in the institute has the process of making the paper report in any department which is done manually which in turn increases the time requirement.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Due to pandemic, the institute faces multiple difficulties for communicating as well as sharing required resources to the students.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Students and faculties has to go through various procedure to communicate with the institute in order to change his profile or course related details.</a:t>
            </a:r>
          </a:p>
          <a:p>
            <a:r>
              <a:rPr lang="en-US" sz="2200" dirty="0"/>
              <a:t> </a:t>
            </a:r>
          </a:p>
          <a:p>
            <a:pPr marL="342900" indent="-342900">
              <a:buFont typeface="Arial" panose="020B0604020202020204" pitchFamily="34" charset="0"/>
              <a:buChar char="•"/>
            </a:pPr>
            <a:r>
              <a:rPr lang="en-US" sz="2200" dirty="0"/>
              <a:t>Students and Faculties can not get all the requirements that are necessary for the completion of their course. Hence, they require a proper platform of communication.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Student’s Online Portal will reduce institute’s as well as user’s efforts of following various procedures ,manual efforts and a beneficiary platform to get all resources at one place. </a:t>
            </a:r>
            <a:endParaRPr lang="en-IN" sz="2200" dirty="0"/>
          </a:p>
        </p:txBody>
      </p:sp>
    </p:spTree>
    <p:extLst>
      <p:ext uri="{BB962C8B-B14F-4D97-AF65-F5344CB8AC3E}">
        <p14:creationId xmlns:p14="http://schemas.microsoft.com/office/powerpoint/2010/main" val="42110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C54575-0027-470F-9E98-61A92E972455}"/>
              </a:ext>
            </a:extLst>
          </p:cNvPr>
          <p:cNvSpPr txBox="1"/>
          <p:nvPr/>
        </p:nvSpPr>
        <p:spPr>
          <a:xfrm>
            <a:off x="3048740" y="0"/>
            <a:ext cx="6094520" cy="769441"/>
          </a:xfrm>
          <a:prstGeom prst="rect">
            <a:avLst/>
          </a:prstGeom>
          <a:noFill/>
        </p:spPr>
        <p:txBody>
          <a:bodyPr wrap="square">
            <a:spAutoFit/>
          </a:bodyPr>
          <a:lstStyle/>
          <a:p>
            <a:pPr algn="ctr"/>
            <a:r>
              <a:rPr lang="en-IN" sz="3600" b="1" dirty="0"/>
              <a:t>Objectives</a:t>
            </a:r>
            <a:r>
              <a:rPr lang="en-IN" sz="4400" b="1" dirty="0"/>
              <a:t> </a:t>
            </a:r>
          </a:p>
        </p:txBody>
      </p:sp>
      <p:sp>
        <p:nvSpPr>
          <p:cNvPr id="5" name="TextBox 4">
            <a:extLst>
              <a:ext uri="{FF2B5EF4-FFF2-40B4-BE49-F238E27FC236}">
                <a16:creationId xmlns:a16="http://schemas.microsoft.com/office/drawing/2014/main" id="{B9F1E615-C82B-4890-B216-D88CBC597A28}"/>
              </a:ext>
            </a:extLst>
          </p:cNvPr>
          <p:cNvSpPr txBox="1"/>
          <p:nvPr/>
        </p:nvSpPr>
        <p:spPr>
          <a:xfrm>
            <a:off x="290004" y="1020932"/>
            <a:ext cx="11611992" cy="5632311"/>
          </a:xfrm>
          <a:prstGeom prst="rect">
            <a:avLst/>
          </a:prstGeom>
          <a:noFill/>
        </p:spPr>
        <p:txBody>
          <a:bodyPr wrap="square">
            <a:spAutoFit/>
          </a:bodyPr>
          <a:lstStyle/>
          <a:p>
            <a:pPr marL="342900" indent="-342900">
              <a:buFont typeface="Wingdings" panose="05000000000000000000" pitchFamily="2" charset="2"/>
              <a:buChar char="ü"/>
            </a:pPr>
            <a:r>
              <a:rPr lang="en-US" sz="2400" dirty="0"/>
              <a:t>The main purpose of this system, is to reduce the consumption of time during maintaining the records of college. Separate divisions are providing to maintain the records of teachers, students. Our System also procure an easy way not only to automate all functionalities of a college, but also to procure full functional reports to top management of college with the finest of details about any phase of college. </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In other words, our college portal has, following objectives: </a:t>
            </a:r>
          </a:p>
          <a:p>
            <a:pPr marL="800100" lvl="1" indent="-342900">
              <a:buFont typeface="Courier New" panose="02070309020205020404" pitchFamily="49" charset="0"/>
              <a:buChar char="o"/>
            </a:pPr>
            <a:r>
              <a:rPr lang="en-US" sz="2400" dirty="0"/>
              <a:t> Simple database is maintained. </a:t>
            </a:r>
          </a:p>
          <a:p>
            <a:pPr marL="800100" lvl="1" indent="-342900">
              <a:buFont typeface="Courier New" panose="02070309020205020404" pitchFamily="49" charset="0"/>
              <a:buChar char="o"/>
            </a:pPr>
            <a:r>
              <a:rPr lang="en-US" sz="2400" dirty="0"/>
              <a:t>Easy operations for the operator of the system. User interfaces are user accommodating and attractive; it takes very less time for the operator to use the system. </a:t>
            </a:r>
          </a:p>
          <a:p>
            <a:pPr marL="800100" lvl="1" indent="-342900">
              <a:buFont typeface="Courier New" panose="02070309020205020404" pitchFamily="49" charset="0"/>
              <a:buChar char="o"/>
            </a:pPr>
            <a:r>
              <a:rPr lang="en-US" sz="2400" dirty="0"/>
              <a:t>The aim is to design a college website which implant update information of the college that should improve expertness of college record management.</a:t>
            </a:r>
            <a:endParaRPr lang="en-IN" sz="2400" dirty="0"/>
          </a:p>
        </p:txBody>
      </p:sp>
    </p:spTree>
    <p:extLst>
      <p:ext uri="{BB962C8B-B14F-4D97-AF65-F5344CB8AC3E}">
        <p14:creationId xmlns:p14="http://schemas.microsoft.com/office/powerpoint/2010/main" val="288244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D4A5E8-9FE5-468C-B425-8C0F3A3A2CC7}"/>
              </a:ext>
            </a:extLst>
          </p:cNvPr>
          <p:cNvSpPr txBox="1"/>
          <p:nvPr/>
        </p:nvSpPr>
        <p:spPr>
          <a:xfrm>
            <a:off x="479394" y="506028"/>
            <a:ext cx="11398928" cy="3170099"/>
          </a:xfrm>
          <a:prstGeom prst="rect">
            <a:avLst/>
          </a:prstGeom>
          <a:noFill/>
        </p:spPr>
        <p:txBody>
          <a:bodyPr wrap="square">
            <a:spAutoFit/>
          </a:bodyPr>
          <a:lstStyle/>
          <a:p>
            <a:r>
              <a:rPr lang="en-US" sz="4400" b="1" dirty="0"/>
              <a:t>Technology Used: </a:t>
            </a:r>
          </a:p>
          <a:p>
            <a:pPr algn="r"/>
            <a:endParaRPr lang="en-US" sz="2800" dirty="0"/>
          </a:p>
          <a:p>
            <a:pPr algn="r"/>
            <a:endParaRPr lang="en-US" sz="2800" dirty="0"/>
          </a:p>
          <a:p>
            <a:pPr algn="r"/>
            <a:endParaRPr lang="en-US" sz="2800" dirty="0"/>
          </a:p>
          <a:p>
            <a:pPr algn="r"/>
            <a:r>
              <a:rPr lang="en-US" sz="3600" dirty="0"/>
              <a:t>Front End: ReactJS </a:t>
            </a:r>
          </a:p>
          <a:p>
            <a:pPr algn="r"/>
            <a:r>
              <a:rPr lang="en-US" sz="3600" dirty="0"/>
              <a:t>Back End: Java Spring Boot API. </a:t>
            </a:r>
            <a:endParaRPr lang="en-IN" sz="3600" dirty="0"/>
          </a:p>
        </p:txBody>
      </p:sp>
    </p:spTree>
    <p:extLst>
      <p:ext uri="{BB962C8B-B14F-4D97-AF65-F5344CB8AC3E}">
        <p14:creationId xmlns:p14="http://schemas.microsoft.com/office/powerpoint/2010/main" val="11394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9A028-DC77-4896-AECC-D16EAE6BA50A}"/>
              </a:ext>
            </a:extLst>
          </p:cNvPr>
          <p:cNvSpPr txBox="1"/>
          <p:nvPr/>
        </p:nvSpPr>
        <p:spPr>
          <a:xfrm>
            <a:off x="3047260" y="3246553"/>
            <a:ext cx="6094520" cy="769441"/>
          </a:xfrm>
          <a:prstGeom prst="rect">
            <a:avLst/>
          </a:prstGeom>
          <a:noFill/>
        </p:spPr>
        <p:txBody>
          <a:bodyPr wrap="square">
            <a:spAutoFit/>
          </a:bodyPr>
          <a:lstStyle/>
          <a:p>
            <a:pPr algn="ctr"/>
            <a:r>
              <a:rPr lang="en-IN" sz="4400" b="1" dirty="0"/>
              <a:t>UML Diagrams </a:t>
            </a:r>
          </a:p>
        </p:txBody>
      </p:sp>
    </p:spTree>
    <p:extLst>
      <p:ext uri="{BB962C8B-B14F-4D97-AF65-F5344CB8AC3E}">
        <p14:creationId xmlns:p14="http://schemas.microsoft.com/office/powerpoint/2010/main" val="206063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9362F-6502-4A92-AA24-AB10224EE699}"/>
              </a:ext>
            </a:extLst>
          </p:cNvPr>
          <p:cNvSpPr txBox="1"/>
          <p:nvPr/>
        </p:nvSpPr>
        <p:spPr>
          <a:xfrm>
            <a:off x="2843073" y="281411"/>
            <a:ext cx="6094520" cy="369332"/>
          </a:xfrm>
          <a:prstGeom prst="rect">
            <a:avLst/>
          </a:prstGeom>
          <a:noFill/>
        </p:spPr>
        <p:txBody>
          <a:bodyPr wrap="square">
            <a:spAutoFit/>
          </a:bodyPr>
          <a:lstStyle/>
          <a:p>
            <a:pPr algn="ctr"/>
            <a:r>
              <a:rPr lang="en-IN" sz="1800" b="1" dirty="0"/>
              <a:t>ER Diagram</a:t>
            </a:r>
          </a:p>
        </p:txBody>
      </p:sp>
      <p:pic>
        <p:nvPicPr>
          <p:cNvPr id="4" name="Picture 3">
            <a:extLst>
              <a:ext uri="{FF2B5EF4-FFF2-40B4-BE49-F238E27FC236}">
                <a16:creationId xmlns:a16="http://schemas.microsoft.com/office/drawing/2014/main" id="{9C6CAAC7-E4BC-45C9-BAA2-F93B50139C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2269" y="790112"/>
            <a:ext cx="8735626" cy="5660217"/>
          </a:xfrm>
          <a:prstGeom prst="rect">
            <a:avLst/>
          </a:prstGeom>
          <a:noFill/>
        </p:spPr>
      </p:pic>
    </p:spTree>
    <p:extLst>
      <p:ext uri="{BB962C8B-B14F-4D97-AF65-F5344CB8AC3E}">
        <p14:creationId xmlns:p14="http://schemas.microsoft.com/office/powerpoint/2010/main" val="293002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5B2CC-3BBD-475D-BF86-1569C290D966}"/>
              </a:ext>
            </a:extLst>
          </p:cNvPr>
          <p:cNvSpPr txBox="1"/>
          <p:nvPr/>
        </p:nvSpPr>
        <p:spPr>
          <a:xfrm>
            <a:off x="433158" y="336455"/>
            <a:ext cx="3577701" cy="646331"/>
          </a:xfrm>
          <a:prstGeom prst="rect">
            <a:avLst/>
          </a:prstGeom>
          <a:noFill/>
        </p:spPr>
        <p:txBody>
          <a:bodyPr wrap="square">
            <a:spAutoFit/>
          </a:bodyPr>
          <a:lstStyle/>
          <a:p>
            <a:r>
              <a:rPr lang="en-IN" sz="1800" b="1" dirty="0"/>
              <a:t>Activity Diagram of Admin</a:t>
            </a:r>
          </a:p>
          <a:p>
            <a:endParaRPr lang="en-IN" sz="1800" b="1" dirty="0"/>
          </a:p>
        </p:txBody>
      </p:sp>
      <p:pic>
        <p:nvPicPr>
          <p:cNvPr id="5" name="Picture 4">
            <a:extLst>
              <a:ext uri="{FF2B5EF4-FFF2-40B4-BE49-F238E27FC236}">
                <a16:creationId xmlns:a16="http://schemas.microsoft.com/office/drawing/2014/main" id="{F8CA3980-9D76-4939-B8F0-B341AF0C9051}"/>
              </a:ext>
            </a:extLst>
          </p:cNvPr>
          <p:cNvPicPr>
            <a:picLocks noChangeAspect="1"/>
          </p:cNvPicPr>
          <p:nvPr/>
        </p:nvPicPr>
        <p:blipFill>
          <a:blip r:embed="rId2"/>
          <a:stretch>
            <a:fillRect/>
          </a:stretch>
        </p:blipFill>
        <p:spPr>
          <a:xfrm>
            <a:off x="328474" y="781235"/>
            <a:ext cx="5291091" cy="5872579"/>
          </a:xfrm>
          <a:prstGeom prst="rect">
            <a:avLst/>
          </a:prstGeom>
        </p:spPr>
      </p:pic>
      <p:sp>
        <p:nvSpPr>
          <p:cNvPr id="7" name="TextBox 6">
            <a:extLst>
              <a:ext uri="{FF2B5EF4-FFF2-40B4-BE49-F238E27FC236}">
                <a16:creationId xmlns:a16="http://schemas.microsoft.com/office/drawing/2014/main" id="{AC163A3B-EC97-46CB-86DA-8A38AD348AA1}"/>
              </a:ext>
            </a:extLst>
          </p:cNvPr>
          <p:cNvSpPr txBox="1"/>
          <p:nvPr/>
        </p:nvSpPr>
        <p:spPr>
          <a:xfrm>
            <a:off x="5026981" y="290289"/>
            <a:ext cx="6094520" cy="369332"/>
          </a:xfrm>
          <a:prstGeom prst="rect">
            <a:avLst/>
          </a:prstGeom>
          <a:noFill/>
        </p:spPr>
        <p:txBody>
          <a:bodyPr wrap="square">
            <a:spAutoFit/>
          </a:bodyPr>
          <a:lstStyle/>
          <a:p>
            <a:pPr algn="r"/>
            <a:r>
              <a:rPr lang="en-IN" sz="1800" b="1" dirty="0"/>
              <a:t>Activity Diagram of Student  </a:t>
            </a:r>
          </a:p>
        </p:txBody>
      </p:sp>
      <p:pic>
        <p:nvPicPr>
          <p:cNvPr id="9" name="Picture 8">
            <a:extLst>
              <a:ext uri="{FF2B5EF4-FFF2-40B4-BE49-F238E27FC236}">
                <a16:creationId xmlns:a16="http://schemas.microsoft.com/office/drawing/2014/main" id="{588DFC1C-3A13-49E4-824B-CCA043063FEE}"/>
              </a:ext>
            </a:extLst>
          </p:cNvPr>
          <p:cNvPicPr>
            <a:picLocks noChangeAspect="1"/>
          </p:cNvPicPr>
          <p:nvPr/>
        </p:nvPicPr>
        <p:blipFill>
          <a:blip r:embed="rId3"/>
          <a:stretch>
            <a:fillRect/>
          </a:stretch>
        </p:blipFill>
        <p:spPr>
          <a:xfrm>
            <a:off x="6572437" y="659622"/>
            <a:ext cx="5291089" cy="6086412"/>
          </a:xfrm>
          <a:prstGeom prst="rect">
            <a:avLst/>
          </a:prstGeom>
        </p:spPr>
      </p:pic>
    </p:spTree>
    <p:extLst>
      <p:ext uri="{BB962C8B-B14F-4D97-AF65-F5344CB8AC3E}">
        <p14:creationId xmlns:p14="http://schemas.microsoft.com/office/powerpoint/2010/main" val="3095260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254</TotalTime>
  <Words>978</Words>
  <Application>Microsoft Office PowerPoint</Application>
  <PresentationFormat>Widescreen</PresentationFormat>
  <Paragraphs>122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Constantia</vt:lpstr>
      <vt:lpstr>Courier New</vt:lpstr>
      <vt:lpstr>Garamond</vt:lpstr>
      <vt:lpstr>Wingdings</vt:lpstr>
      <vt:lpstr>Savon</vt:lpstr>
      <vt:lpstr>College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management  system </dc:title>
  <dc:creator>Dell</dc:creator>
  <cp:lastModifiedBy>Dell</cp:lastModifiedBy>
  <cp:revision>4</cp:revision>
  <dcterms:created xsi:type="dcterms:W3CDTF">2022-04-12T04:26:00Z</dcterms:created>
  <dcterms:modified xsi:type="dcterms:W3CDTF">2022-04-13T04:38:02Z</dcterms:modified>
</cp:coreProperties>
</file>